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2" r:id="rId3"/>
    <p:sldId id="273" r:id="rId4"/>
    <p:sldId id="274" r:id="rId5"/>
    <p:sldId id="275" r:id="rId6"/>
    <p:sldId id="276" r:id="rId7"/>
    <p:sldId id="277" r:id="rId8"/>
    <p:sldId id="256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58" r:id="rId23"/>
    <p:sldId id="25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9.0991115284939639E-3"/>
                  <c:y val="-9.195579883638582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tx1"/>
                        </a:solidFill>
                      </a:rPr>
                      <a:t>Хотите получить
 образование
34%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0658987215497735"/>
                  <c:y val="-0.1700435188804750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Это ступень для обучения
 в ВУЗе</a:t>
                    </a:r>
                    <a:r>
                      <a:rPr lang="ru-RU" dirty="0"/>
                      <a:t>
</a:t>
                    </a:r>
                    <a:r>
                      <a:rPr lang="ru-RU" b="1" dirty="0"/>
                      <a:t>9%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Нравится именно эта профессия/специальность
20%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8.3766363058721607E-3"/>
                  <c:y val="0.1141861665192535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Приобретаете престижную профессию/специальность
14%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0.10259629699392522"/>
                  <c:y val="5.596691859988869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Эта профессия/специальность
 дает возможности для карьерного роста
21%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b="1" dirty="0"/>
                      <a:t>Другое
2%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Хотите получить
 образование</c:v>
                </c:pt>
                <c:pt idx="1">
                  <c:v>Это ступень для обучения
 в ВУЗе</c:v>
                </c:pt>
                <c:pt idx="2">
                  <c:v>Нравится именно эта профессия/специальность</c:v>
                </c:pt>
                <c:pt idx="3">
                  <c:v>Приобретаете престижную профессию/специальность</c:v>
                </c:pt>
                <c:pt idx="4">
                  <c:v>Эта профессия/специальность
 дает возможности для карьерного роста</c:v>
                </c:pt>
                <c:pt idx="5">
                  <c:v>Другое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146</c:v>
                </c:pt>
                <c:pt idx="1">
                  <c:v>38</c:v>
                </c:pt>
                <c:pt idx="2">
                  <c:v>85</c:v>
                </c:pt>
                <c:pt idx="3">
                  <c:v>58</c:v>
                </c:pt>
                <c:pt idx="4">
                  <c:v>88</c:v>
                </c:pt>
                <c:pt idx="5">
                  <c:v>11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7.276383195975511E-2"/>
                  <c:y val="1.755279272217115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tx1"/>
                        </a:solidFill>
                      </a:rPr>
                      <a:t>Иметь хорошую зарплату
26%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9.280231469795569E-2"/>
                  <c:y val="-1.293007579257130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tx1"/>
                        </a:solidFill>
                      </a:rPr>
                      <a:t>Организовать собственное дело
18%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0.25019317519321427"/>
                  <c:y val="-8.296510244362223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tx1"/>
                        </a:solidFill>
                      </a:rPr>
                      <a:t>Постоянно общаться с людьми
24%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6.2857696066102003E-2"/>
                  <c:y val="0.1402189787833683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tx1"/>
                        </a:solidFill>
                      </a:rPr>
                      <a:t>Сделать карьеру
28%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0.18550613804377708"/>
                  <c:y val="6.599498552739842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tx1"/>
                        </a:solidFill>
                      </a:rPr>
                      <a:t>Другое
4%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Иметь хорошую зарплату</c:v>
                </c:pt>
                <c:pt idx="1">
                  <c:v>Организовать собственное дело</c:v>
                </c:pt>
                <c:pt idx="2">
                  <c:v>Постоянно общаться с людьми</c:v>
                </c:pt>
                <c:pt idx="3">
                  <c:v>Сделать карьеру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98</c:v>
                </c:pt>
                <c:pt idx="1">
                  <c:v>65</c:v>
                </c:pt>
                <c:pt idx="2">
                  <c:v>87</c:v>
                </c:pt>
                <c:pt idx="3">
                  <c:v>103</c:v>
                </c:pt>
                <c:pt idx="4">
                  <c:v>15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3144072098384887"/>
                  <c:y val="5.823975933680549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Высокая зарплата в будущем
17%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1.422507149576276E-2"/>
                  <c:y val="-5.343040598207040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Советы родителей 
16%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731619517826701"/>
                  <c:y val="-3.533188549469680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Высокая </a:t>
                    </a:r>
                    <a:r>
                      <a:rPr lang="ru-RU" b="1" dirty="0" err="1"/>
                      <a:t>востребованность</a:t>
                    </a:r>
                    <a:r>
                      <a:rPr lang="ru-RU" b="1" dirty="0"/>
                      <a:t> специалистов
 данного профиля
26%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6.1445804952000214E-2"/>
                  <c:y val="-1.5003150601154063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Советы друзей
8%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3.2108843596520671E-2"/>
                  <c:y val="-6.347302275084772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Соответствие Вашим способностям
29%</a:t>
                    </a:r>
                  </a:p>
                </c:rich>
              </c:tx>
              <c:showCatName val="1"/>
              <c:showPercent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b="1" dirty="0"/>
                      <a:t>Другое
4%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Высокая зарплата в будущем</c:v>
                </c:pt>
                <c:pt idx="1">
                  <c:v>Советы родителей </c:v>
                </c:pt>
                <c:pt idx="2">
                  <c:v>Высокая востребованность специалистов
 данного профиля</c:v>
                </c:pt>
                <c:pt idx="3">
                  <c:v>Советы друзей</c:v>
                </c:pt>
                <c:pt idx="4">
                  <c:v>Соответствие Вашим способностям</c:v>
                </c:pt>
                <c:pt idx="5">
                  <c:v>Другое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53</c:v>
                </c:pt>
                <c:pt idx="1">
                  <c:v>49</c:v>
                </c:pt>
                <c:pt idx="2">
                  <c:v>80</c:v>
                </c:pt>
                <c:pt idx="3">
                  <c:v>24</c:v>
                </c:pt>
                <c:pt idx="4">
                  <c:v>89</c:v>
                </c:pt>
                <c:pt idx="5">
                  <c:v>14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АНКЕТИРОВАНИЕ ОБУЧАЮЩИХСЯ </a:t>
            </a:r>
          </a:p>
          <a:p>
            <a:pPr algn="ctr"/>
            <a:r>
              <a:rPr lang="ru-RU" sz="3200" b="1" dirty="0" smtClean="0"/>
              <a:t>«КОЛЛЕДЖА «ЗВЁЗДНЫЙ»</a:t>
            </a:r>
          </a:p>
          <a:p>
            <a:pPr algn="ctr"/>
            <a:r>
              <a:rPr lang="ru-RU" sz="3200" b="1" dirty="0" smtClean="0"/>
              <a:t>на предмет удовлетворённости</a:t>
            </a:r>
          </a:p>
          <a:p>
            <a:pPr algn="ctr"/>
            <a:r>
              <a:rPr lang="ru-RU" sz="3200" b="1" dirty="0" smtClean="0"/>
              <a:t>образовательным процессом</a:t>
            </a:r>
          </a:p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Всего  в анкетировании приняли участие </a:t>
            </a:r>
          </a:p>
          <a:p>
            <a:pPr algn="ctr"/>
            <a:r>
              <a:rPr lang="ru-RU" sz="3200" b="1" dirty="0" smtClean="0"/>
              <a:t>197 обучающихся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качеством преподавания в Вашей группе</a:t>
            </a:r>
            <a:endParaRPr lang="ru-RU" sz="32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770101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 .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использованием на занятиях современных методов обучения</a:t>
            </a:r>
            <a:endParaRPr lang="ru-RU" sz="32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28934"/>
            <a:ext cx="7572428" cy="314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 .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соответствием реального образовательного процесса Вашим ожиданиям на основе рекламы колледжа</a:t>
            </a:r>
            <a:endParaRPr lang="ru-RU" sz="32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214686"/>
            <a:ext cx="7429552" cy="312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 .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организацией экзаменов</a:t>
            </a:r>
            <a:endParaRPr lang="ru-RU" sz="32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1"/>
            <a:ext cx="7429552" cy="32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оценками на экзаменах, как степенью отражения Вашего реального уровня знаний и/или освоенных компетенций</a:t>
            </a:r>
            <a:endParaRPr lang="ru-RU" sz="32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86124"/>
            <a:ext cx="8072494" cy="3278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качеством организации практики</a:t>
            </a:r>
            <a:endParaRPr lang="ru-RU" sz="32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86124"/>
            <a:ext cx="7358114" cy="311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организацией и проведением </a:t>
            </a:r>
            <a:r>
              <a:rPr lang="ru-RU" sz="3200" dirty="0" err="1" smtClean="0"/>
              <a:t>внеучебных</a:t>
            </a:r>
            <a:r>
              <a:rPr lang="ru-RU" sz="3200" dirty="0" smtClean="0"/>
              <a:t> мероприятий</a:t>
            </a:r>
            <a:endParaRPr lang="ru-RU" sz="32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496"/>
            <a:ext cx="7358114" cy="285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системой поощрения обучающихся за достижения в учёбе‚ олимпиадах‚ соревнованиях‚ общественной работе</a:t>
            </a:r>
            <a:endParaRPr lang="ru-RU" sz="32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357562"/>
            <a:ext cx="7858180" cy="320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качеством медицинского обслуживания</a:t>
            </a:r>
            <a:endParaRPr lang="ru-RU" sz="32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7643866" cy="303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качеством библиотечного обслуживания</a:t>
            </a:r>
            <a:endParaRPr lang="ru-RU" sz="32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14619"/>
            <a:ext cx="7715304" cy="319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По какой специальности/профессии Вы обучаетесь в колледже?</a:t>
            </a:r>
            <a:endParaRPr lang="ru-RU" sz="32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872900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Интересно ли Вам учиться?</a:t>
            </a:r>
            <a:endParaRPr lang="ru-RU" sz="32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86058"/>
            <a:ext cx="7858180" cy="336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Как Вы оцениваете программу, по которой Вы обучаетесь?</a:t>
            </a:r>
            <a:endParaRPr lang="ru-RU" sz="32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428868"/>
            <a:ext cx="80064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Удовлетворены ли Вы достигнутым уровнем освоения образовательной программы по изучаемым дисциплинам‚ профессиональным модулям‚ в том числе практикам?</a:t>
            </a:r>
            <a:endParaRPr lang="ru-RU" sz="32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928934"/>
            <a:ext cx="7643866" cy="324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8596" y="285728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Планируете ли Вы продолжить обучение  в ВУЗе ?</a:t>
            </a:r>
            <a:endParaRPr lang="ru-RU" sz="32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797475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Ваш пол?</a:t>
            </a:r>
            <a:endParaRPr lang="ru-RU" sz="32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7358114" cy="373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На каком курсе вы обучаетесь?</a:t>
            </a:r>
            <a:endParaRPr lang="ru-RU" sz="32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7828551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26" y="0"/>
            <a:ext cx="8786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Вы учитесь в колледже потому‚ что... ?</a:t>
            </a:r>
            <a:endParaRPr lang="ru-RU" sz="32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14282" y="1071546"/>
          <a:ext cx="8929718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26" y="0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Что привлекает Вас в получаемой специальности/профессии и какие возможности она открывает?</a:t>
            </a:r>
            <a:endParaRPr lang="ru-RU" sz="32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14282" y="1714488"/>
          <a:ext cx="8929718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26" y="0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Какие мотивы лежали в основе Вашего выбора специальности/профессии?</a:t>
            </a:r>
            <a:endParaRPr lang="ru-RU" sz="32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-214346" y="1643050"/>
          <a:ext cx="9644098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5"/>
            <a:ext cx="8572560" cy="367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2859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Как вы учитесь?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содержанием обучения</a:t>
            </a:r>
            <a:endParaRPr lang="ru-RU" sz="32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86058"/>
            <a:ext cx="775771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388</Words>
  <PresentationFormat>Экран (4:3)</PresentationFormat>
  <Paragraphs>69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16</cp:revision>
  <dcterms:created xsi:type="dcterms:W3CDTF">2021-06-19T05:14:51Z</dcterms:created>
  <dcterms:modified xsi:type="dcterms:W3CDTF">2021-07-15T06:58:03Z</dcterms:modified>
</cp:coreProperties>
</file>